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4" r:id="rId1"/>
  </p:sldMasterIdLst>
  <p:sldIdLst>
    <p:sldId id="257" r:id="rId2"/>
    <p:sldId id="258" r:id="rId3"/>
    <p:sldId id="262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4" r:id="rId16"/>
    <p:sldId id="275" r:id="rId17"/>
    <p:sldId id="276" r:id="rId18"/>
    <p:sldId id="277" r:id="rId19"/>
    <p:sldId id="271" r:id="rId20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0B0F2B"/>
    <a:srgbClr val="1921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7" d="100"/>
          <a:sy n="77" d="100"/>
        </p:scale>
        <p:origin x="6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529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9563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395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5209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50476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961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7163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2532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2860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7586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6D06C-A057-42F0-976D-6F0DA711EEF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15148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6D06C-A057-42F0-976D-6F0DA711EEF4}" type="datetimeFigureOut">
              <a:rPr lang="es-MX" smtClean="0"/>
              <a:t>09/01/2019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A7001C-782E-4E85-8EF9-2FD88341562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838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eburgos@cnsf.gob.mx" TargetMode="External"/><Relationship Id="rId4" Type="http://schemas.openxmlformats.org/officeDocument/2006/relationships/hyperlink" Target="mailto:aparrao@cnsf.gob.mx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85" y="380410"/>
            <a:ext cx="2016265" cy="64390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n 7"/>
          <p:cNvPicPr/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764" y="453238"/>
            <a:ext cx="1925188" cy="49824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990725" y="2166607"/>
            <a:ext cx="8210550" cy="23511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>Taller para el llenado de información estadística de </a:t>
            </a:r>
            <a:r>
              <a:rPr lang="es-MX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>Accidentes y </a:t>
            </a:r>
            <a:r>
              <a:rPr lang="es-MX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>Enfermedades</a:t>
            </a:r>
          </a:p>
          <a:p>
            <a:pPr>
              <a:lnSpc>
                <a:spcPct val="100000"/>
              </a:lnSpc>
            </a:pPr>
            <a:r>
              <a:rPr lang="es-MX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/>
            </a:r>
            <a:br>
              <a:rPr lang="es-MX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</a:br>
            <a:r>
              <a:rPr lang="es-MX" sz="2600" dirty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>ejercicio </a:t>
            </a:r>
            <a:r>
              <a:rPr lang="es-MX" sz="2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berana Titular" panose="02000000000000000000" pitchFamily="50" charset="0"/>
              </a:rPr>
              <a:t>2018</a:t>
            </a:r>
            <a:endParaRPr lang="es-MX" sz="2600" dirty="0">
              <a:solidFill>
                <a:schemeClr val="tx1">
                  <a:lumMod val="75000"/>
                  <a:lumOff val="25000"/>
                </a:schemeClr>
              </a:solidFill>
              <a:latin typeface="Soberana Titular" panose="02000000000000000000" pitchFamily="50" charset="0"/>
            </a:endParaRPr>
          </a:p>
        </p:txBody>
      </p:sp>
      <p:sp>
        <p:nvSpPr>
          <p:cNvPr id="12" name="4 Marcador de texto"/>
          <p:cNvSpPr txBox="1">
            <a:spLocks/>
          </p:cNvSpPr>
          <p:nvPr/>
        </p:nvSpPr>
        <p:spPr>
          <a:xfrm>
            <a:off x="0" y="4830106"/>
            <a:ext cx="12192000" cy="11318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MX" sz="2000" dirty="0" smtClean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  <a:p>
            <a:r>
              <a:rPr lang="es-MX" sz="1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Soberana Sans" panose="02000000000000000000" pitchFamily="50" charset="0"/>
              </a:rPr>
              <a:t>13 de diciembre de 2018</a:t>
            </a:r>
            <a:endParaRPr lang="es-MX" sz="1400" dirty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249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53546" y="542774"/>
            <a:ext cx="9877425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Máscara de los archivos (esc. aclaratorios)</a:t>
            </a:r>
            <a:endParaRPr lang="es-MX" sz="2600" b="1" dirty="0">
              <a:solidFill>
                <a:schemeClr val="accent5">
                  <a:lumMod val="75000"/>
                </a:schemeClr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153546" y="1802820"/>
            <a:ext cx="10665812" cy="4506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14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GM Individual</a:t>
            </a: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14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GM Colectivo</a:t>
            </a: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b="1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800" b="1" i="1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aphicFrame>
        <p:nvGraphicFramePr>
          <p:cNvPr id="1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8840069"/>
              </p:ext>
            </p:extLst>
          </p:nvPr>
        </p:nvGraphicFramePr>
        <p:xfrm>
          <a:off x="1083142" y="3150773"/>
          <a:ext cx="7584856" cy="52653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02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2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92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0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35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192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28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04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09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093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520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8667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434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7984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9861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9434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335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9093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1226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5219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50935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63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G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M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786868"/>
              </p:ext>
            </p:extLst>
          </p:nvPr>
        </p:nvGraphicFramePr>
        <p:xfrm>
          <a:off x="1107153" y="2467013"/>
          <a:ext cx="7520528" cy="51114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694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3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43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43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43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18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5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861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086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16406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763717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255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G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M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#</a:t>
                      </a:r>
                      <a:endParaRPr lang="es-MX" sz="900" b="1" i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#</a:t>
                      </a:r>
                      <a:endParaRPr lang="es-MX" sz="900" b="1" i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.PDF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471060"/>
              </p:ext>
            </p:extLst>
          </p:nvPr>
        </p:nvGraphicFramePr>
        <p:xfrm>
          <a:off x="1138859" y="5201276"/>
          <a:ext cx="7488820" cy="57053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92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05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4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73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07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164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90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70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72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72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14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8304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062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7630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9483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9062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1926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8725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0831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4646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50290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85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G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M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9469571"/>
              </p:ext>
            </p:extLst>
          </p:nvPr>
        </p:nvGraphicFramePr>
        <p:xfrm>
          <a:off x="1138856" y="4502124"/>
          <a:ext cx="7488825" cy="52313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68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8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8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8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8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28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28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567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0566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13392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75644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261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G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M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#</a:t>
                      </a:r>
                      <a:endParaRPr lang="es-MX" sz="900" b="1" kern="1200" dirty="0">
                        <a:solidFill>
                          <a:srgbClr val="C00000"/>
                        </a:solidFill>
                        <a:effectLst/>
                        <a:latin typeface="Soberana Sans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#</a:t>
                      </a:r>
                      <a:endParaRPr lang="es-MX" sz="900" b="1" kern="1200" dirty="0">
                        <a:solidFill>
                          <a:srgbClr val="C00000"/>
                        </a:solidFill>
                        <a:effectLst/>
                        <a:latin typeface="Soberana Sans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.PDF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249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49911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Carta de aclaración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680776" y="2104939"/>
            <a:ext cx="9977699" cy="342908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Los caracteres “##” significan consecutivos del 01 al 99.</a:t>
            </a: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Los archivos PDF deberán de entregarse en papelería oficial, con firmas del responsable y  revisor, así como teléfonos y correos de contacto.</a:t>
            </a: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b="1" i="1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El plazo de entrega de información a través del SEIVE para dichas aclaraciones (en su caso) no existe, sin embargo, deberían entregarse inmediatamente después de entregar la estadística correspondiente.</a:t>
            </a:r>
          </a:p>
        </p:txBody>
      </p:sp>
    </p:spTree>
    <p:extLst>
      <p:ext uri="{BB962C8B-B14F-4D97-AF65-F5344CB8AC3E}">
        <p14:creationId xmlns:p14="http://schemas.microsoft.com/office/powerpoint/2010/main" val="4288466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Validaciones de sistemas y posteriores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133350" y="2080040"/>
            <a:ext cx="9977699" cy="3429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50000"/>
              </a:lnSpc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El Sistema de recepción denominado SEIVE valida la entrega, las máscaras y contenidos de los ZIP y PGP, enviando un mensaje de recepción. </a:t>
            </a: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Así mismo, el SITI (base de datos) realiza validaciones del registro de control, tipo de campos, longitud de los mismos, catálogos y algunas otras básicas (fechas por ejemplo) de cada sistema, ofreciendo un “log” empacado de los errores (rechazo) y en su caso, un acuse de envío exitoso acompañado también de un “log” de “errores” (</a:t>
            </a:r>
            <a:r>
              <a:rPr lang="es-MX" sz="1800" dirty="0" err="1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warnings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).</a:t>
            </a: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Validaciones de sistemas y posteriores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133350" y="2080040"/>
            <a:ext cx="9977699" cy="3429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50000"/>
              </a:lnSpc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Posteriormente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, la Comisión realiza validaciones a nivel detalle de la estadística entregada: Montos, fechas, cruce de campos afines, cifras contables contra el RR7, entre otros.</a:t>
            </a: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Dichas validaciones son las mismas que AMIS ofrece a sus afiliadas mediante su validador, m</a:t>
            </a:r>
            <a:r>
              <a:rPr lang="es-MX" sz="1800" dirty="0">
                <a:latin typeface="Soberana Sans" panose="02000000000000000000" pitchFamily="50" charset="0"/>
              </a:rPr>
              <a:t>ismas que se ofrecen como anexo a esta presentación.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 </a:t>
            </a: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955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Política de Prórrogas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133350" y="2080040"/>
            <a:ext cx="10515600" cy="339683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just">
              <a:lnSpc>
                <a:spcPct val="150000"/>
              </a:lnSpc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La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normativa vigente de la LISF y CUSF, señalan que las compañías pueden solicitar una prórroga  hasta por la mitad del periodo original de la entrega, sin embargo, es facultad de la Comisión otorgar hasta dicho lapso y en general, ofrece </a:t>
            </a:r>
            <a:r>
              <a:rPr lang="es-MX" sz="1800" b="1" dirty="0">
                <a:solidFill>
                  <a:schemeClr val="accent5">
                    <a:lumMod val="75000"/>
                  </a:schemeClr>
                </a:solidFill>
                <a:latin typeface="Soberana Sans" panose="02000000000000000000" pitchFamily="50" charset="0"/>
              </a:rPr>
              <a:t>10 días hábiles como máximo.</a:t>
            </a: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En caso de encontrarse dentro del plazo de entrega original, se pueden realizar tantas sustituciones voluntarias como soliciten y en caso de requerir más tiempo, deberá someterse un Programa de Auto-Corrección (PAC) a la Dirección General de Desarrollo e Investigación (DGDI).</a:t>
            </a: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just">
              <a:lnSpc>
                <a:spcPct val="150000"/>
              </a:lnSpc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3562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Consideraciones para validaciones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7" name="1 Marcador de contenido"/>
          <p:cNvSpPr txBox="1">
            <a:spLocks/>
          </p:cNvSpPr>
          <p:nvPr/>
        </p:nvSpPr>
        <p:spPr>
          <a:xfrm>
            <a:off x="133351" y="2080040"/>
            <a:ext cx="11144250" cy="386356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F</a:t>
            </a:r>
            <a:r>
              <a:rPr lang="es-MX" sz="19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echas de nacimiento con año entre 1901 y 2018</a:t>
            </a:r>
            <a:endParaRPr lang="es-MX" sz="19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19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Inconsistencia de fechas </a:t>
            </a:r>
            <a:r>
              <a:rPr lang="es-MX" sz="19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de alta y </a:t>
            </a:r>
            <a:r>
              <a:rPr lang="es-MX" sz="19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baja</a:t>
            </a:r>
            <a:endParaRPr lang="es-MX" sz="19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19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Fechas de ocurrencia de siniestros fuera de la vigencia del asegurado</a:t>
            </a: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19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Subtipos de seguro no consistentes con la información, por ejemplo: Indemnizatorios con  deducible y coaseguro o con monto en </a:t>
            </a:r>
            <a:r>
              <a:rPr lang="es-MX" sz="19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honorarios </a:t>
            </a:r>
            <a:r>
              <a:rPr lang="es-MX" sz="19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médicos</a:t>
            </a: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19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Inconsistencias de un año a otro entre la información reportada, </a:t>
            </a:r>
            <a:r>
              <a:rPr lang="es-MX" sz="1900" b="1" dirty="0">
                <a:solidFill>
                  <a:schemeClr val="accent5">
                    <a:lumMod val="75000"/>
                  </a:schemeClr>
                </a:solidFill>
                <a:latin typeface="Soberana Sans" panose="02000000000000000000" pitchFamily="50" charset="0"/>
              </a:rPr>
              <a:t>crecimientos o </a:t>
            </a:r>
            <a:r>
              <a:rPr lang="es-MX" sz="1900" b="1" dirty="0" smtClean="0">
                <a:solidFill>
                  <a:schemeClr val="accent5">
                    <a:lumMod val="75000"/>
                  </a:schemeClr>
                </a:solidFill>
                <a:latin typeface="Soberana Sans" panose="02000000000000000000" pitchFamily="50" charset="0"/>
              </a:rPr>
              <a:t>decrementos “inusuales”</a:t>
            </a:r>
            <a:r>
              <a:rPr lang="es-MX" sz="1900" dirty="0" smtClean="0">
                <a:solidFill>
                  <a:schemeClr val="accent5">
                    <a:lumMod val="75000"/>
                  </a:schemeClr>
                </a:solidFill>
                <a:latin typeface="Soberana Sans" panose="02000000000000000000" pitchFamily="50" charset="0"/>
              </a:rPr>
              <a:t> </a:t>
            </a:r>
            <a:r>
              <a:rPr lang="es-MX" sz="19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en número de pólizas, asegurados, sumas aseguradas, primas y siniestros</a:t>
            </a:r>
            <a:endParaRPr lang="es-MX" sz="19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04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Consideraciones para validaciones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7" name="1 Marcador de contenido"/>
          <p:cNvSpPr txBox="1">
            <a:spLocks/>
          </p:cNvSpPr>
          <p:nvPr/>
        </p:nvSpPr>
        <p:spPr>
          <a:xfrm>
            <a:off x="0" y="2053768"/>
            <a:ext cx="11696700" cy="40231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1350" indent="-285750" algn="just">
              <a:lnSpc>
                <a:spcPct val="150000"/>
              </a:lnSpc>
              <a:spcBef>
                <a:spcPts val="300"/>
              </a:spcBef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Cruce </a:t>
            </a:r>
            <a:r>
              <a:rPr lang="es-MX" sz="18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de campos afines: Fechas (inicio/fin de vigencia, alta/baja certificado), montos (prima emitida, suma asegurada, deducible y coaseguro), estatus de póliza y asegurado, entre otros.</a:t>
            </a: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Fecha de reporte de la reclamación:</a:t>
            </a: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9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1124" y="3941036"/>
            <a:ext cx="8589751" cy="176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955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Consideraciones para validaciones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7" name="1 Marcador de contenido"/>
          <p:cNvSpPr txBox="1">
            <a:spLocks/>
          </p:cNvSpPr>
          <p:nvPr/>
        </p:nvSpPr>
        <p:spPr>
          <a:xfrm>
            <a:off x="133351" y="2080040"/>
            <a:ext cx="11144250" cy="3863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ES" sz="19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Si </a:t>
            </a:r>
            <a:r>
              <a:rPr lang="es-ES" sz="19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la póliza tiene </a:t>
            </a:r>
            <a:r>
              <a:rPr lang="es-ES" sz="1900" b="1" dirty="0">
                <a:solidFill>
                  <a:schemeClr val="accent5">
                    <a:lumMod val="75000"/>
                  </a:schemeClr>
                </a:solidFill>
                <a:latin typeface="Soberana Sans" panose="02000000000000000000" pitchFamily="50" charset="0"/>
              </a:rPr>
              <a:t>fin de vigencia el día 31 de diciembre </a:t>
            </a:r>
            <a:r>
              <a:rPr lang="es-ES" sz="19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del periodo de reporte, tendrá estatus </a:t>
            </a:r>
            <a:r>
              <a:rPr lang="es-ES" sz="1900" b="1" dirty="0">
                <a:solidFill>
                  <a:schemeClr val="accent5">
                    <a:lumMod val="75000"/>
                  </a:schemeClr>
                </a:solidFill>
                <a:latin typeface="Soberana Sans" panose="02000000000000000000" pitchFamily="50" charset="0"/>
              </a:rPr>
              <a:t>vigor</a:t>
            </a:r>
            <a:r>
              <a:rPr lang="es-ES" sz="19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, salvo aquéllas que tengan su renovación el mismo día (31 de diciembre), en cuyo caso se reportará la que está terminando con estatus expirada.</a:t>
            </a:r>
            <a:r>
              <a:rPr lang="es-MX" sz="19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 </a:t>
            </a:r>
            <a:endParaRPr lang="es-MX" sz="19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19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Pólizas diferidas (estatus vigor)</a:t>
            </a: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19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Pólizas concentradas (deben tener más de un asegurado)</a:t>
            </a: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s-MX" sz="19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Registros duplicados</a:t>
            </a: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9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6975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Anexo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7" name="1 Marcador de contenido"/>
          <p:cNvSpPr txBox="1">
            <a:spLocks/>
          </p:cNvSpPr>
          <p:nvPr/>
        </p:nvSpPr>
        <p:spPr>
          <a:xfrm>
            <a:off x="133351" y="2080040"/>
            <a:ext cx="11144250" cy="3863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l"/>
            <a:r>
              <a:rPr lang="es-MX" sz="20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Validaciones:</a:t>
            </a:r>
          </a:p>
          <a:p>
            <a:pPr marL="355600" algn="l"/>
            <a:endParaRPr lang="es-MX" sz="20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r>
              <a:rPr lang="es-MX" sz="20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Ver el archivo adjunto en Excel: “Validaciones </a:t>
            </a:r>
            <a:r>
              <a:rPr lang="es-MX" sz="2000" dirty="0" err="1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AyE</a:t>
            </a:r>
            <a:r>
              <a:rPr lang="es-MX" sz="20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 </a:t>
            </a:r>
            <a:r>
              <a:rPr lang="es-MX" sz="2000" dirty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CNSF.xlsx”</a:t>
            </a:r>
          </a:p>
          <a:p>
            <a:pPr marL="355600" algn="just">
              <a:lnSpc>
                <a:spcPct val="150000"/>
              </a:lnSpc>
              <a:buClr>
                <a:srgbClr val="C00000"/>
              </a:buClr>
            </a:pPr>
            <a:endParaRPr lang="es-MX" sz="19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6413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4384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33350" y="537785"/>
            <a:ext cx="796290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Comentarios o dudas</a:t>
            </a: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457200" y="1844824"/>
            <a:ext cx="8229600" cy="4464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5600" algn="l"/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Alfonso </a:t>
            </a:r>
            <a:r>
              <a:rPr lang="es-MX" sz="1800" dirty="0" err="1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Parrao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 Guzmán</a:t>
            </a: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  <a:hlinkClick r:id="rId4"/>
              </a:rPr>
              <a:t>aparrao@cnsf.gob.mx</a:t>
            </a: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Teléfono: 5724-7637</a:t>
            </a:r>
          </a:p>
          <a:p>
            <a:pPr algn="l"/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Dalia Beatriz Macías</a:t>
            </a: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  <a:hlinkClick r:id="rId5"/>
              </a:rPr>
              <a:t>dmacias@cnsf.gob.mx</a:t>
            </a:r>
            <a:endParaRPr lang="es-MX" sz="18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marL="355600" algn="l"/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Teléfono: 5724-7554</a:t>
            </a:r>
            <a:endParaRPr lang="es-MX" sz="1800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4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304800" y="821801"/>
            <a:ext cx="2752725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Contenido</a:t>
            </a:r>
            <a:endParaRPr lang="es-MX" sz="2600" b="1" dirty="0">
              <a:solidFill>
                <a:schemeClr val="accent5">
                  <a:lumMod val="75000"/>
                </a:schemeClr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0" y="2028825"/>
            <a:ext cx="6515100" cy="3881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Tabla de cuentas RR7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Fechas de entrega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Máscara de los archivos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Carta de aclaraciones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Validaciones de Sistemas y posteriores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Política de prórrogas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Consideraciones para validaciones</a:t>
            </a:r>
          </a:p>
          <a:p>
            <a:pPr marL="1028700" lvl="2" indent="-342900" algn="l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Anexo</a:t>
            </a:r>
          </a:p>
          <a:p>
            <a:pPr marL="40005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800" dirty="0" smtClean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  <a:p>
            <a:pPr marL="342900" lvl="1" indent="-342900" algn="l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s-MX" sz="1800" dirty="0">
              <a:solidFill>
                <a:schemeClr val="tx1">
                  <a:lumMod val="75000"/>
                  <a:lumOff val="25000"/>
                </a:schemeClr>
              </a:solidFill>
              <a:latin typeface="Soberana San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8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4486" y="850342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4340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80975" y="141751"/>
            <a:ext cx="447675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Tabla de cuentas RR7</a:t>
            </a:r>
            <a:endParaRPr lang="es-MX" sz="2600" b="1" dirty="0">
              <a:solidFill>
                <a:schemeClr val="accent5">
                  <a:lumMod val="75000"/>
                </a:schemeClr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374" y="1167427"/>
            <a:ext cx="9954751" cy="495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652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266700" y="522751"/>
            <a:ext cx="4476750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Fechas de entrega</a:t>
            </a:r>
            <a:endParaRPr lang="es-MX" sz="2600" b="1" dirty="0">
              <a:solidFill>
                <a:schemeClr val="accent5">
                  <a:lumMod val="75000"/>
                </a:schemeClr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1 Marcador de contenido"/>
          <p:cNvSpPr txBox="1">
            <a:spLocks/>
          </p:cNvSpPr>
          <p:nvPr/>
        </p:nvSpPr>
        <p:spPr>
          <a:xfrm>
            <a:off x="790054" y="2438314"/>
            <a:ext cx="10029304" cy="306061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El plazo de entrega de información de </a:t>
            </a:r>
            <a:r>
              <a:rPr lang="es-MX" sz="1800" b="1" dirty="0" smtClean="0">
                <a:solidFill>
                  <a:schemeClr val="accent5"/>
                </a:solidFill>
                <a:latin typeface="Soberana Sans" panose="02000000000000000000" pitchFamily="50" charset="0"/>
              </a:rPr>
              <a:t>Accidentes Personales 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a través del SEIVE es de </a:t>
            </a:r>
            <a:r>
              <a:rPr lang="es-MX" sz="1800" b="1" dirty="0" smtClean="0">
                <a:solidFill>
                  <a:srgbClr val="C00000"/>
                </a:solidFill>
                <a:latin typeface="Soberana Sans" panose="02000000000000000000" pitchFamily="50" charset="0"/>
              </a:rPr>
              <a:t>54 días hábiles 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posteriores al cierre de 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2018 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es decir, la fecha límite es el </a:t>
            </a:r>
            <a:r>
              <a:rPr lang="es-MX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26 de marzo de </a:t>
            </a:r>
            <a:r>
              <a:rPr lang="es-MX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2019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.</a:t>
            </a:r>
            <a:endParaRPr lang="es-MX" sz="1800" dirty="0" smtClean="0">
              <a:solidFill>
                <a:schemeClr val="tx1">
                  <a:lumMod val="85000"/>
                  <a:lumOff val="15000"/>
                </a:schemeClr>
              </a:solidFill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endParaRPr lang="es-MX" sz="1800" dirty="0" smtClean="0">
              <a:latin typeface="Soberana Sans" panose="02000000000000000000" pitchFamily="50" charset="0"/>
            </a:endParaRPr>
          </a:p>
          <a:p>
            <a:pPr marL="285750" indent="-285750" algn="just">
              <a:lnSpc>
                <a:spcPct val="150000"/>
              </a:lnSpc>
              <a:buClr>
                <a:srgbClr val="9E301A"/>
              </a:buClr>
              <a:buFont typeface="Arial" panose="020B0604020202020204" pitchFamily="34" charset="0"/>
              <a:buChar char="•"/>
            </a:pP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El plazo de entrega de información de </a:t>
            </a:r>
            <a:r>
              <a:rPr lang="es-MX" sz="1800" b="1" dirty="0" smtClean="0">
                <a:solidFill>
                  <a:schemeClr val="accent5"/>
                </a:solidFill>
                <a:latin typeface="Soberana Sans" panose="02000000000000000000" pitchFamily="50" charset="0"/>
              </a:rPr>
              <a:t>Gastos Médicos 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a través del SEIVE es de</a:t>
            </a:r>
            <a:r>
              <a:rPr lang="es-MX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 </a:t>
            </a:r>
            <a:r>
              <a:rPr lang="es-MX" sz="1800" b="1" dirty="0" smtClean="0">
                <a:solidFill>
                  <a:srgbClr val="C00000"/>
                </a:solidFill>
                <a:latin typeface="Soberana Sans" panose="02000000000000000000" pitchFamily="50" charset="0"/>
              </a:rPr>
              <a:t>47 días hábiles 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posteriores al cierre de 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2018 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es decir, la fecha límite es el </a:t>
            </a:r>
            <a:r>
              <a:rPr lang="es-MX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14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 </a:t>
            </a:r>
            <a:r>
              <a:rPr lang="es-MX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de marzo de </a:t>
            </a:r>
            <a:r>
              <a:rPr lang="es-MX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2019</a:t>
            </a:r>
            <a:r>
              <a:rPr lang="es-MX" sz="1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Soberana Sans" panose="02000000000000000000" pitchFamily="50" charset="0"/>
              </a:rPr>
              <a:t>.</a:t>
            </a:r>
            <a:endParaRPr lang="es-MX" sz="1800" dirty="0">
              <a:solidFill>
                <a:schemeClr val="tx1">
                  <a:lumMod val="85000"/>
                  <a:lumOff val="15000"/>
                </a:schemeClr>
              </a:solidFill>
              <a:latin typeface="Soberana Sans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79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266699" y="533400"/>
            <a:ext cx="6238875" cy="6802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Máscara de los archivos (SITI)</a:t>
            </a:r>
            <a:endParaRPr lang="es-MX" sz="2600" b="1" dirty="0">
              <a:solidFill>
                <a:schemeClr val="accent5">
                  <a:lumMod val="75000"/>
                </a:schemeClr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153546" y="1772816"/>
            <a:ext cx="8784976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9E301A"/>
              </a:buClr>
            </a:pPr>
            <a:r>
              <a:rPr lang="es-MX" sz="16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Los archivos (emisión y siniestros) con formato ASCII para el SITI usan las máscaras</a:t>
            </a:r>
            <a:r>
              <a:rPr lang="es-MX" sz="1600" dirty="0" smtClean="0">
                <a:solidFill>
                  <a:schemeClr val="bg2">
                    <a:lumMod val="25000"/>
                  </a:schemeClr>
                </a:solidFill>
              </a:rPr>
              <a:t>:</a:t>
            </a: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14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AP Individual</a:t>
            </a: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14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AP Colectivo</a:t>
            </a:r>
          </a:p>
          <a:p>
            <a:pPr algn="just"/>
            <a:endParaRPr lang="es-MX" sz="1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sz="1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sz="1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9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398864"/>
              </p:ext>
            </p:extLst>
          </p:nvPr>
        </p:nvGraphicFramePr>
        <p:xfrm>
          <a:off x="1017636" y="2728546"/>
          <a:ext cx="7056786" cy="41604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2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03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1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9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03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68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718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589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589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6979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199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690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291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6901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9552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6589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8539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86942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M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.TXT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9993867"/>
              </p:ext>
            </p:extLst>
          </p:nvPr>
        </p:nvGraphicFramePr>
        <p:xfrm>
          <a:off x="1017636" y="3306276"/>
          <a:ext cx="7056781" cy="41604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4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63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73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94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891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8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060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468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060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6045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483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7060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9766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6891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8920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83040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N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.TXT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7452367"/>
              </p:ext>
            </p:extLst>
          </p:nvPr>
        </p:nvGraphicFramePr>
        <p:xfrm>
          <a:off x="1017631" y="4460876"/>
          <a:ext cx="7056786" cy="41604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33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2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03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1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9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03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68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718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589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589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6979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199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690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291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6901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9552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6589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8539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86942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.TXT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2860686"/>
              </p:ext>
            </p:extLst>
          </p:nvPr>
        </p:nvGraphicFramePr>
        <p:xfrm>
          <a:off x="1043613" y="5073421"/>
          <a:ext cx="7056774" cy="41604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9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4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63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736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94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891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8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060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468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060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6045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482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7060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9766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6891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5552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86408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.TXT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7223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8" name="2 Marcador de contenido"/>
          <p:cNvSpPr txBox="1">
            <a:spLocks/>
          </p:cNvSpPr>
          <p:nvPr/>
        </p:nvSpPr>
        <p:spPr>
          <a:xfrm>
            <a:off x="153546" y="1772816"/>
            <a:ext cx="8784976" cy="45365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14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GM Individual</a:t>
            </a: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14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GM Colectivo</a:t>
            </a:r>
          </a:p>
          <a:p>
            <a:pPr algn="just"/>
            <a:endParaRPr lang="es-MX" sz="1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sz="1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sz="1600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just"/>
            <a:endParaRPr lang="es-MX" sz="1600" b="1" dirty="0">
              <a:solidFill>
                <a:schemeClr val="bg2">
                  <a:lumMod val="25000"/>
                </a:schemeClr>
              </a:solidFill>
            </a:endParaRPr>
          </a:p>
        </p:txBody>
      </p:sp>
      <p:graphicFrame>
        <p:nvGraphicFramePr>
          <p:cNvPr id="9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914794"/>
              </p:ext>
            </p:extLst>
          </p:nvPr>
        </p:nvGraphicFramePr>
        <p:xfrm>
          <a:off x="1017636" y="2728546"/>
          <a:ext cx="7056786" cy="41604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8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2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03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1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9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03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68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718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589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589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6979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199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690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291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6901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9552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6589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8539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86942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G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M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M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.TXT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584992"/>
              </p:ext>
            </p:extLst>
          </p:nvPr>
        </p:nvGraphicFramePr>
        <p:xfrm>
          <a:off x="1017636" y="3306276"/>
          <a:ext cx="7056781" cy="41604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4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633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736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94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891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8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060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468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060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60455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483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7060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9766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6891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89205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830409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G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M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N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.TXT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4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3766542"/>
              </p:ext>
            </p:extLst>
          </p:nvPr>
        </p:nvGraphicFramePr>
        <p:xfrm>
          <a:off x="1017631" y="4460876"/>
          <a:ext cx="7056786" cy="41604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33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74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19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72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35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49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003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0117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393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03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681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7182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589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589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69795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199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6901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5576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2914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6901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95527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6589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85390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86942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9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9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G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M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M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.TXT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0621578"/>
              </p:ext>
            </p:extLst>
          </p:nvPr>
        </p:nvGraphicFramePr>
        <p:xfrm>
          <a:off x="1043613" y="5073421"/>
          <a:ext cx="7056774" cy="41604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92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4401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6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5644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063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7736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494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6891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6806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7060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6468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7060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60454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7482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7060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29766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6891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25552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864087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</a:tblGrid>
              <a:tr h="2160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9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9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9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9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9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9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9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9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G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M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I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N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.TXT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3 Título"/>
          <p:cNvSpPr txBox="1">
            <a:spLocks/>
          </p:cNvSpPr>
          <p:nvPr/>
        </p:nvSpPr>
        <p:spPr>
          <a:xfrm>
            <a:off x="266699" y="533400"/>
            <a:ext cx="6238875" cy="6802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Máscara de los archivos (SITI)</a:t>
            </a:r>
            <a:endParaRPr lang="es-MX" sz="2600" b="1" dirty="0">
              <a:solidFill>
                <a:schemeClr val="accent5">
                  <a:lumMod val="75000"/>
                </a:schemeClr>
              </a:solidFill>
              <a:latin typeface="Soberana Titular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624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266699" y="522751"/>
            <a:ext cx="6467475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Máscara de los archivos (SEIVE)</a:t>
            </a:r>
            <a:endParaRPr lang="es-MX" sz="2600" b="1" dirty="0">
              <a:solidFill>
                <a:schemeClr val="accent5">
                  <a:lumMod val="75000"/>
                </a:schemeClr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153546" y="1763291"/>
            <a:ext cx="10665812" cy="4501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9E301A"/>
              </a:buClr>
            </a:pPr>
            <a:r>
              <a:rPr lang="es-MX" sz="16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Las correspondientes para el SEIVE (empacados y encriptados conteniendo los archivos TXT) son:</a:t>
            </a:r>
          </a:p>
          <a:p>
            <a:pPr algn="just">
              <a:buClr>
                <a:srgbClr val="9E301A"/>
              </a:buClr>
            </a:pPr>
            <a:endParaRPr lang="es-MX" sz="16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14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AP Individual</a:t>
            </a: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14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AP Colectivo</a:t>
            </a: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b="1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800" b="1" i="1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aphicFrame>
        <p:nvGraphicFramePr>
          <p:cNvPr id="16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398492"/>
              </p:ext>
            </p:extLst>
          </p:nvPr>
        </p:nvGraphicFramePr>
        <p:xfrm>
          <a:off x="1043610" y="2864371"/>
          <a:ext cx="7200802" cy="62406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70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1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76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28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2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765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82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313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53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53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995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070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903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330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365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1903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9010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55205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324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+mn-ea"/>
                          <a:cs typeface="+mn-cs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8971850"/>
              </p:ext>
            </p:extLst>
          </p:nvPr>
        </p:nvGraphicFramePr>
        <p:xfrm>
          <a:off x="1016983" y="4579987"/>
          <a:ext cx="7227429" cy="61606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73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2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2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85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6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31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85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94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422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649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64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113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185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20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443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484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20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919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5541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319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494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153546" y="1772816"/>
            <a:ext cx="10665812" cy="45015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9E301A"/>
              </a:buClr>
            </a:pPr>
            <a:endParaRPr lang="es-MX" sz="16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>
              <a:buClr>
                <a:srgbClr val="9E301A"/>
              </a:buClr>
            </a:pPr>
            <a:endParaRPr lang="es-MX" sz="16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14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GM Individual</a:t>
            </a: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14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GM Colectivo</a:t>
            </a:r>
          </a:p>
          <a:p>
            <a:pPr lvl="1" algn="just"/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b="1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800" b="1" i="1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aphicFrame>
        <p:nvGraphicFramePr>
          <p:cNvPr id="16" name="1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4778033"/>
              </p:ext>
            </p:extLst>
          </p:nvPr>
        </p:nvGraphicFramePr>
        <p:xfrm>
          <a:off x="1043610" y="2864371"/>
          <a:ext cx="7200802" cy="624061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70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13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1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76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285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2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765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827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313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533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533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9953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070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903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330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3652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1903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90102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552058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32403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G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M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11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099915"/>
              </p:ext>
            </p:extLst>
          </p:nvPr>
        </p:nvGraphicFramePr>
        <p:xfrm>
          <a:off x="1016983" y="4579987"/>
          <a:ext cx="7227429" cy="616062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733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8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78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8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224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203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3853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368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4317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3853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2949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9422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649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649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2113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1855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2020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443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2484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20208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49191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55410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3198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1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G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M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2" name="3 Título"/>
          <p:cNvSpPr txBox="1">
            <a:spLocks/>
          </p:cNvSpPr>
          <p:nvPr/>
        </p:nvSpPr>
        <p:spPr>
          <a:xfrm>
            <a:off x="266699" y="522751"/>
            <a:ext cx="6467475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Máscara de los archivos (SEIVE)</a:t>
            </a:r>
            <a:endParaRPr lang="es-MX" sz="2600" b="1" dirty="0">
              <a:solidFill>
                <a:schemeClr val="accent5">
                  <a:lumMod val="75000"/>
                </a:schemeClr>
              </a:solidFill>
              <a:latin typeface="Soberana Titular" panose="020000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864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37811" y="1500553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944" y="6274346"/>
            <a:ext cx="1008112" cy="18686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agen 9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3382"/>
            <a:ext cx="10819358" cy="78871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3 Título"/>
          <p:cNvSpPr txBox="1">
            <a:spLocks/>
          </p:cNvSpPr>
          <p:nvPr/>
        </p:nvSpPr>
        <p:spPr>
          <a:xfrm>
            <a:off x="153546" y="542774"/>
            <a:ext cx="9877425" cy="69089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</a:pPr>
            <a:r>
              <a:rPr lang="es-MX" sz="2600" b="1" dirty="0" smtClean="0">
                <a:solidFill>
                  <a:schemeClr val="accent5">
                    <a:lumMod val="75000"/>
                  </a:schemeClr>
                </a:solidFill>
                <a:latin typeface="Soberana Titular" panose="02000000000000000000" pitchFamily="50" charset="0"/>
              </a:rPr>
              <a:t>Máscara de los archivos (esc. aclaratorios)</a:t>
            </a:r>
            <a:endParaRPr lang="es-MX" sz="2600" b="1" dirty="0">
              <a:solidFill>
                <a:schemeClr val="accent5">
                  <a:lumMod val="75000"/>
                </a:schemeClr>
              </a:solidFill>
              <a:latin typeface="Soberana Titular" panose="02000000000000000000" pitchFamily="50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0" y="6611779"/>
            <a:ext cx="12192000" cy="246221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MX" sz="1000" dirty="0" smtClean="0">
                <a:solidFill>
                  <a:schemeClr val="bg1"/>
                </a:solidFill>
                <a:latin typeface="Soberana Titular" panose="02000000000000000000" pitchFamily="50" charset="0"/>
              </a:rPr>
              <a:t>Comisión Nacional de Seguros y Fianzas</a:t>
            </a:r>
            <a:endParaRPr lang="es-MX" sz="1000" dirty="0">
              <a:solidFill>
                <a:schemeClr val="bg1"/>
              </a:solidFill>
              <a:latin typeface="Soberana Titular" panose="02000000000000000000" pitchFamily="50" charset="0"/>
            </a:endParaRPr>
          </a:p>
        </p:txBody>
      </p:sp>
      <p:sp>
        <p:nvSpPr>
          <p:cNvPr id="12" name="2 Marcador de contenido"/>
          <p:cNvSpPr txBox="1">
            <a:spLocks/>
          </p:cNvSpPr>
          <p:nvPr/>
        </p:nvSpPr>
        <p:spPr>
          <a:xfrm>
            <a:off x="153546" y="1802820"/>
            <a:ext cx="10665812" cy="4506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Clr>
                <a:srgbClr val="9E301A"/>
              </a:buClr>
            </a:pPr>
            <a:r>
              <a:rPr lang="es-MX" sz="16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En caso de existir carta de aclaraciones a entregar por la información estadística mediante el SEIVE en el producto específico, con la máscara </a:t>
            </a:r>
            <a:r>
              <a:rPr lang="es-MX" sz="18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:</a:t>
            </a: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14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AP Individual</a:t>
            </a: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lvl="1" algn="just">
              <a:buClr>
                <a:srgbClr val="9E301A"/>
              </a:buClr>
              <a:buFont typeface="Wingdings" panose="05000000000000000000" pitchFamily="2" charset="2"/>
              <a:buChar char="ü"/>
            </a:pPr>
            <a:r>
              <a:rPr lang="es-MX" sz="1400" dirty="0" smtClean="0">
                <a:solidFill>
                  <a:schemeClr val="bg2">
                    <a:lumMod val="25000"/>
                  </a:schemeClr>
                </a:solidFill>
                <a:latin typeface="Soberana Sans" panose="02000000000000000000" pitchFamily="50" charset="0"/>
              </a:rPr>
              <a:t>AP Colectivo</a:t>
            </a:r>
          </a:p>
          <a:p>
            <a:pPr lvl="1" algn="just">
              <a:buClr>
                <a:srgbClr val="9E301A"/>
              </a:buClr>
            </a:pPr>
            <a:endParaRPr lang="es-MX" sz="1400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600" b="1" dirty="0" smtClean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  <a:p>
            <a:pPr algn="just"/>
            <a:endParaRPr lang="es-MX" sz="1800" b="1" i="1" dirty="0">
              <a:solidFill>
                <a:schemeClr val="bg2">
                  <a:lumMod val="25000"/>
                </a:schemeClr>
              </a:solidFill>
              <a:latin typeface="Soberana Sans" panose="02000000000000000000" pitchFamily="50" charset="0"/>
            </a:endParaRPr>
          </a:p>
        </p:txBody>
      </p:sp>
      <p:graphicFrame>
        <p:nvGraphicFramePr>
          <p:cNvPr id="14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5234295"/>
              </p:ext>
            </p:extLst>
          </p:nvPr>
        </p:nvGraphicFramePr>
        <p:xfrm>
          <a:off x="1114845" y="3702781"/>
          <a:ext cx="7584856" cy="52653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802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8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8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58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6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32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92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012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353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1927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288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7046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90937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9093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5204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8667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434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79847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9861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9434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2335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90937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12267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5219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50935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63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32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5" name="1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5346430"/>
              </p:ext>
            </p:extLst>
          </p:nvPr>
        </p:nvGraphicFramePr>
        <p:xfrm>
          <a:off x="1138856" y="3019021"/>
          <a:ext cx="7520528" cy="51114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694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4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3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43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43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43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430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430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430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182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8506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861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0860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08600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16406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763717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255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5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A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I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E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b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#</a:t>
                      </a:r>
                      <a:endParaRPr lang="es-MX" sz="900" b="1" i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</a:rPr>
                        <a:t>#</a:t>
                      </a:r>
                      <a:endParaRPr lang="es-MX" sz="900" b="1" i="1" dirty="0">
                        <a:solidFill>
                          <a:srgbClr val="C00000"/>
                        </a:solidFill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.PDF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9" name="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91575"/>
              </p:ext>
            </p:extLst>
          </p:nvPr>
        </p:nvGraphicFramePr>
        <p:xfrm>
          <a:off x="1138861" y="5551924"/>
          <a:ext cx="7488820" cy="570530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79268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9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12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05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64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173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2070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1649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9904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267037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28725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287254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2914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283042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290622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276303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294835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290622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19265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287254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08314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446465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502905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</a:tblGrid>
              <a:tr h="285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2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S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b="1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.ZIP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.PGP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6931306"/>
              </p:ext>
            </p:extLst>
          </p:nvPr>
        </p:nvGraphicFramePr>
        <p:xfrm>
          <a:off x="1138858" y="4852772"/>
          <a:ext cx="7488825" cy="52313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687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9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83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28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83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283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528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5283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283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5283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05672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05666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  <a:gridCol w="305661">
                  <a:extLst>
                    <a:ext uri="{9D8B030D-6E8A-4147-A177-3AD203B41FA5}">
                      <a16:colId xmlns:a16="http://schemas.microsoft.com/office/drawing/2014/main" val="20023"/>
                    </a:ext>
                  </a:extLst>
                </a:gridCol>
                <a:gridCol w="313392">
                  <a:extLst>
                    <a:ext uri="{9D8B030D-6E8A-4147-A177-3AD203B41FA5}">
                      <a16:colId xmlns:a16="http://schemas.microsoft.com/office/drawing/2014/main" val="20024"/>
                    </a:ext>
                  </a:extLst>
                </a:gridCol>
                <a:gridCol w="756444">
                  <a:extLst>
                    <a:ext uri="{9D8B030D-6E8A-4147-A177-3AD203B41FA5}">
                      <a16:colId xmlns:a16="http://schemas.microsoft.com/office/drawing/2014/main" val="20025"/>
                    </a:ext>
                  </a:extLst>
                </a:gridCol>
              </a:tblGrid>
              <a:tr h="261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Posición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4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6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7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15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16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17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18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19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20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21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22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23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>
                          <a:effectLst/>
                          <a:latin typeface="Soberana Sans" panose="02000000000000000000" pitchFamily="50" charset="0"/>
                        </a:rPr>
                        <a:t>24</a:t>
                      </a:r>
                      <a:endParaRPr lang="es-MX" sz="110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 Extensión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156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err="1" smtClean="0">
                          <a:effectLst/>
                          <a:latin typeface="Soberana Sans" panose="02000000000000000000" pitchFamily="50" charset="0"/>
                        </a:rPr>
                        <a:t>Caracter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R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8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A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P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anose="02000000000000000000" pitchFamily="50" charset="0"/>
                        </a:rPr>
                        <a:t>C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E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C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#</a:t>
                      </a:r>
                      <a:endParaRPr lang="es-MX" sz="900" b="1" kern="1200" dirty="0">
                        <a:solidFill>
                          <a:srgbClr val="C00000"/>
                        </a:solidFill>
                        <a:effectLst/>
                        <a:latin typeface="Soberana Sans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 smtClean="0">
                          <a:solidFill>
                            <a:srgbClr val="C00000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#</a:t>
                      </a:r>
                      <a:endParaRPr lang="es-MX" sz="900" b="1" kern="1200" dirty="0">
                        <a:solidFill>
                          <a:srgbClr val="C00000"/>
                        </a:solidFill>
                        <a:effectLst/>
                        <a:latin typeface="Soberana Sans" panose="02000000000000000000" pitchFamily="50" charset="0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S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b="1" kern="1200" dirty="0">
                          <a:solidFill>
                            <a:schemeClr val="dk1"/>
                          </a:solidFill>
                          <a:effectLst/>
                          <a:latin typeface="Soberana Sans" panose="02000000000000000000" pitchFamily="50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0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 smtClean="0">
                          <a:effectLst/>
                          <a:latin typeface="Soberana Sans" pitchFamily="50" charset="0"/>
                          <a:ea typeface="Calibri"/>
                          <a:cs typeface="Times New Roman"/>
                        </a:rPr>
                        <a:t>8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2</a:t>
                      </a:r>
                      <a:endParaRPr lang="es-MX" sz="9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3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1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s-MX" sz="900" dirty="0">
                          <a:effectLst/>
                          <a:latin typeface="Soberana Sans" panose="02000000000000000000" pitchFamily="50" charset="0"/>
                        </a:rPr>
                        <a:t>.PDF</a:t>
                      </a:r>
                      <a:endParaRPr lang="es-MX" sz="1100" dirty="0">
                        <a:effectLst/>
                        <a:latin typeface="Soberana Sans" pitchFamily="50" charset="0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009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Fecha xmlns="8a1bad36-d8b0-4cfa-9462-7c748c5ba06c">2019-01-09T06:00:00+00:00</Fecha>
    <Ejercicio xmlns="8a1bad36-d8b0-4cfa-9462-7c748c5ba06c">2018: Seguros (CUSF)</Ejercicio>
    <Orden xmlns="8a1bad36-d8b0-4cfa-9462-7c748c5ba06c">C</Orden>
    <_dlc_DocId xmlns="fbb82a6a-a961-4754-99c6-5e8b59674839">ZUWP26PT267V-208-381</_dlc_DocId>
    <_dlc_DocIdUrl xmlns="fbb82a6a-a961-4754-99c6-5e8b59674839">
      <Url>https://www.cnsf.gob.mx/Sistemas/_layouts/15/DocIdRedir.aspx?ID=ZUWP26PT267V-208-381</Url>
      <Description>ZUWP26PT267V-208-381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D6B3A07897E7B468E6372F906A21529" ma:contentTypeVersion="3" ma:contentTypeDescription="Crear nuevo documento." ma:contentTypeScope="" ma:versionID="96f41bc828122236fb28b18823518c57">
  <xsd:schema xmlns:xsd="http://www.w3.org/2001/XMLSchema" xmlns:xs="http://www.w3.org/2001/XMLSchema" xmlns:p="http://schemas.microsoft.com/office/2006/metadata/properties" xmlns:ns2="8a1bad36-d8b0-4cfa-9462-7c748c5ba06c" xmlns:ns3="fbb82a6a-a961-4754-99c6-5e8b59674839" targetNamespace="http://schemas.microsoft.com/office/2006/metadata/properties" ma:root="true" ma:fieldsID="dff5b5ee9d2ad7274c3b25a988b8ed77" ns2:_="" ns3:_="">
    <xsd:import namespace="8a1bad36-d8b0-4cfa-9462-7c748c5ba06c"/>
    <xsd:import namespace="fbb82a6a-a961-4754-99c6-5e8b59674839"/>
    <xsd:element name="properties">
      <xsd:complexType>
        <xsd:sequence>
          <xsd:element name="documentManagement">
            <xsd:complexType>
              <xsd:all>
                <xsd:element ref="ns2:Fecha" minOccurs="0"/>
                <xsd:element ref="ns2:Ejercicio" minOccurs="0"/>
                <xsd:element ref="ns2:Orden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1bad36-d8b0-4cfa-9462-7c748c5ba06c" elementFormDefault="qualified">
    <xsd:import namespace="http://schemas.microsoft.com/office/2006/documentManagement/types"/>
    <xsd:import namespace="http://schemas.microsoft.com/office/infopath/2007/PartnerControls"/>
    <xsd:element name="Fecha" ma:index="8" nillable="true" ma:displayName="Fecha" ma:format="DateOnly" ma:internalName="Fecha">
      <xsd:simpleType>
        <xsd:restriction base="dms:DateTime"/>
      </xsd:simpleType>
    </xsd:element>
    <xsd:element name="Ejercicio" ma:index="9" nillable="true" ma:displayName="Ejercicio" ma:internalName="Ejercicio">
      <xsd:simpleType>
        <xsd:restriction base="dms:Text">
          <xsd:maxLength value="255"/>
        </xsd:restriction>
      </xsd:simpleType>
    </xsd:element>
    <xsd:element name="Orden" ma:index="10" nillable="true" ma:displayName="Orden" ma:internalName="Orden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bb82a6a-a961-4754-99c6-5e8b59674839" elementFormDefault="qualified">
    <xsd:import namespace="http://schemas.microsoft.com/office/2006/documentManagement/types"/>
    <xsd:import namespace="http://schemas.microsoft.com/office/infopath/2007/PartnerControls"/>
    <xsd:element name="_dlc_DocId" ma:index="11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12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F75E1AC-5EEA-4E3A-B38C-C8FDF7C35983}"/>
</file>

<file path=customXml/itemProps2.xml><?xml version="1.0" encoding="utf-8"?>
<ds:datastoreItem xmlns:ds="http://schemas.openxmlformats.org/officeDocument/2006/customXml" ds:itemID="{E92EE6C9-B765-4B43-A555-1E73D28F2D3B}"/>
</file>

<file path=customXml/itemProps3.xml><?xml version="1.0" encoding="utf-8"?>
<ds:datastoreItem xmlns:ds="http://schemas.openxmlformats.org/officeDocument/2006/customXml" ds:itemID="{0112A9AB-7C95-4D58-8EB4-41998208925F}"/>
</file>

<file path=customXml/itemProps4.xml><?xml version="1.0" encoding="utf-8"?>
<ds:datastoreItem xmlns:ds="http://schemas.openxmlformats.org/officeDocument/2006/customXml" ds:itemID="{F0151B0E-CCD4-4277-A97E-8DA204FB348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1913</Words>
  <Application>Microsoft Office PowerPoint</Application>
  <PresentationFormat>Panorámica</PresentationFormat>
  <Paragraphs>1125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Arial</vt:lpstr>
      <vt:lpstr>Calibri</vt:lpstr>
      <vt:lpstr>Calibri Light</vt:lpstr>
      <vt:lpstr>Soberana Sans</vt:lpstr>
      <vt:lpstr>Soberana Titular</vt:lpstr>
      <vt:lpstr>Times New Roman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RR8 AyE 2018 CNSF</dc:title>
  <dc:creator>Erika Burgos Padilla</dc:creator>
  <cp:lastModifiedBy>ALFONSO PARRAO GUZMAN</cp:lastModifiedBy>
  <cp:revision>31</cp:revision>
  <dcterms:created xsi:type="dcterms:W3CDTF">2017-12-04T19:33:11Z</dcterms:created>
  <dcterms:modified xsi:type="dcterms:W3CDTF">2019-01-09T15:58:22Z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0x0101003D6B3A07897E7B468E6372F906A21529</vt:lpwstr>
  </property>
  <property fmtid="{D5CDD505-2E9C-101B-9397-08002B2CF9AE}" pid="3" name="_dlc_DocIdItemGuid">
    <vt:lpwstr>8fec2cee-c386-4fe8-aa45-c1533c281557</vt:lpwstr>
  </property>
</Properties>
</file>